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mpact" panose="020B0806030902050204" pitchFamily="34" charset="0"/>
      <p:regular r:id="rId17"/>
    </p:embeddedFont>
    <p:embeddedFont>
      <p:font typeface="Montserra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-45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08600" y="2476500"/>
            <a:ext cx="14330341" cy="4609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44"/>
              </a:lnSpc>
            </a:pPr>
            <a:r>
              <a:rPr lang="en-US" sz="9600" spc="-243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LOAN </a:t>
            </a:r>
            <a:r>
              <a:rPr lang="en-US" sz="9600" spc="-243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MANAGEMENT</a:t>
            </a:r>
          </a:p>
          <a:p>
            <a:pPr algn="ctr">
              <a:lnSpc>
                <a:spcPts val="19444"/>
              </a:lnSpc>
            </a:pPr>
            <a:r>
              <a:rPr lang="en-US" sz="9600" spc="-243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SYSTEM (FMFB)</a:t>
            </a:r>
            <a:endParaRPr lang="en-US" sz="9600" spc="-243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8621428"/>
            <a:ext cx="593464" cy="59346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1345" y="9214893"/>
            <a:ext cx="593464" cy="5934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962568" y="616470"/>
            <a:ext cx="593464" cy="5934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6072371" y="1015421"/>
            <a:ext cx="593464" cy="59346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A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7928" y="2846646"/>
            <a:ext cx="10319055" cy="2566646"/>
            <a:chOff x="0" y="0"/>
            <a:chExt cx="2980342" cy="741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0342" cy="741297"/>
            </a:xfrm>
            <a:custGeom>
              <a:avLst/>
              <a:gdLst/>
              <a:ahLst/>
              <a:cxnLst/>
              <a:rect l="l" t="t" r="r" b="b"/>
              <a:pathLst>
                <a:path w="2980342" h="741297">
                  <a:moveTo>
                    <a:pt x="2777142" y="0"/>
                  </a:moveTo>
                  <a:lnTo>
                    <a:pt x="0" y="0"/>
                  </a:lnTo>
                  <a:lnTo>
                    <a:pt x="203200" y="741297"/>
                  </a:lnTo>
                  <a:lnTo>
                    <a:pt x="2980342" y="741297"/>
                  </a:lnTo>
                  <a:lnTo>
                    <a:pt x="2777142" y="0"/>
                  </a:lnTo>
                  <a:close/>
                </a:path>
              </a:pathLst>
            </a:custGeom>
            <a:solidFill>
              <a:srgbClr val="B2CF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47625"/>
              <a:ext cx="2777142" cy="693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621428"/>
            <a:ext cx="593464" cy="5934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2164" y="8027964"/>
            <a:ext cx="593464" cy="59346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665836" y="1608885"/>
            <a:ext cx="593464" cy="5934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F7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6072371" y="1015421"/>
            <a:ext cx="593464" cy="5934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F0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844977" y="3058177"/>
            <a:ext cx="7117591" cy="6156716"/>
          </a:xfrm>
          <a:custGeom>
            <a:avLst/>
            <a:gdLst/>
            <a:ahLst/>
            <a:cxnLst/>
            <a:rect l="l" t="t" r="r" b="b"/>
            <a:pathLst>
              <a:path w="7117591" h="6156716">
                <a:moveTo>
                  <a:pt x="0" y="0"/>
                </a:moveTo>
                <a:lnTo>
                  <a:pt x="7117591" y="0"/>
                </a:lnTo>
                <a:lnTo>
                  <a:pt x="7117591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0" y="3256143"/>
            <a:ext cx="9142210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 spc="-99" dirty="0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WORK IN PROGRESS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5472" y="5885953"/>
            <a:ext cx="7303554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E5F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Working on payment schedule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1622" y="3565526"/>
            <a:ext cx="5745890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 spc="-99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NEXT STEP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45568" y="2914862"/>
            <a:ext cx="21472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Consultation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33834" y="4778375"/>
            <a:ext cx="2147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 &amp; Prototyping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1221" y="7493870"/>
            <a:ext cx="285591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29431" y="4602163"/>
            <a:ext cx="214722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Quality Assurance &amp; Delivery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310504"/>
            <a:ext cx="15240496" cy="154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6"/>
              </a:lnSpc>
            </a:pPr>
            <a:r>
              <a:rPr lang="en-US" sz="3056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SETTING UP LOGOUT FUNCTIONALITY IN DASHBOARDS</a:t>
            </a:r>
          </a:p>
          <a:p>
            <a:pPr algn="l">
              <a:lnSpc>
                <a:spcPts val="3056"/>
              </a:lnSpc>
            </a:pPr>
            <a:endParaRPr lang="en-US" sz="3056" b="1">
              <a:solidFill>
                <a:srgbClr val="0F2F7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56"/>
              </a:lnSpc>
            </a:pPr>
            <a:r>
              <a:rPr lang="en-US" sz="3056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CREATING UNIT TESTS</a:t>
            </a:r>
          </a:p>
          <a:p>
            <a:pPr algn="l">
              <a:lnSpc>
                <a:spcPts val="3056"/>
              </a:lnSpc>
              <a:spcBef>
                <a:spcPct val="0"/>
              </a:spcBef>
            </a:pPr>
            <a:r>
              <a:rPr lang="en-US" sz="3056" b="1">
                <a:solidFill>
                  <a:srgbClr val="0F2F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1270" y="-1101788"/>
            <a:ext cx="17350570" cy="10360088"/>
            <a:chOff x="0" y="0"/>
            <a:chExt cx="4569697" cy="27285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728583"/>
            </a:xfrm>
            <a:custGeom>
              <a:avLst/>
              <a:gdLst/>
              <a:ahLst/>
              <a:cxnLst/>
              <a:rect l="l" t="t" r="r" b="b"/>
              <a:pathLst>
                <a:path w="4569697" h="2728583">
                  <a:moveTo>
                    <a:pt x="0" y="0"/>
                  </a:moveTo>
                  <a:lnTo>
                    <a:pt x="4569697" y="0"/>
                  </a:lnTo>
                  <a:lnTo>
                    <a:pt x="4569697" y="2728583"/>
                  </a:lnTo>
                  <a:lnTo>
                    <a:pt x="0" y="2728583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680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30097" y="0"/>
            <a:ext cx="10392686" cy="10287000"/>
            <a:chOff x="0" y="0"/>
            <a:chExt cx="1207574" cy="1195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7574" cy="1195294"/>
            </a:xfrm>
            <a:custGeom>
              <a:avLst/>
              <a:gdLst/>
              <a:ahLst/>
              <a:cxnLst/>
              <a:rect l="l" t="t" r="r" b="b"/>
              <a:pathLst>
                <a:path w="1207574" h="1195294">
                  <a:moveTo>
                    <a:pt x="1004374" y="0"/>
                  </a:moveTo>
                  <a:lnTo>
                    <a:pt x="0" y="0"/>
                  </a:lnTo>
                  <a:lnTo>
                    <a:pt x="203200" y="1195294"/>
                  </a:lnTo>
                  <a:lnTo>
                    <a:pt x="1207574" y="1195294"/>
                  </a:lnTo>
                  <a:lnTo>
                    <a:pt x="1004374" y="0"/>
                  </a:lnTo>
                  <a:close/>
                </a:path>
              </a:pathLst>
            </a:custGeom>
            <a:blipFill>
              <a:blip r:embed="rId3"/>
              <a:stretch>
                <a:fillRect l="-37916" r="-103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2576854"/>
            <a:ext cx="11260981" cy="6681446"/>
            <a:chOff x="0" y="0"/>
            <a:chExt cx="3470131" cy="20589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0131" cy="2058923"/>
            </a:xfrm>
            <a:custGeom>
              <a:avLst/>
              <a:gdLst/>
              <a:ahLst/>
              <a:cxnLst/>
              <a:rect l="l" t="t" r="r" b="b"/>
              <a:pathLst>
                <a:path w="3470131" h="2058923">
                  <a:moveTo>
                    <a:pt x="3266931" y="0"/>
                  </a:moveTo>
                  <a:lnTo>
                    <a:pt x="0" y="0"/>
                  </a:lnTo>
                  <a:lnTo>
                    <a:pt x="203200" y="2058923"/>
                  </a:lnTo>
                  <a:lnTo>
                    <a:pt x="3470131" y="2058923"/>
                  </a:lnTo>
                  <a:lnTo>
                    <a:pt x="3266931" y="0"/>
                  </a:lnTo>
                  <a:close/>
                </a:path>
              </a:pathLst>
            </a:custGeom>
            <a:solidFill>
              <a:srgbClr val="B2CF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47625"/>
              <a:ext cx="3266931" cy="201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6047" y="3504604"/>
            <a:ext cx="7353031" cy="131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8"/>
              </a:lnSpc>
            </a:pPr>
            <a:r>
              <a:rPr lang="en-US" sz="9773" spc="-97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8330" y="4845053"/>
            <a:ext cx="7220024" cy="308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450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INTRODUCTION</a:t>
            </a:r>
          </a:p>
          <a:p>
            <a:pPr algn="l">
              <a:lnSpc>
                <a:spcPts val="3450"/>
              </a:lnSpc>
            </a:pPr>
            <a:endParaRPr lang="en-US" sz="3450" b="1">
              <a:solidFill>
                <a:srgbClr val="428CE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450"/>
              </a:lnSpc>
            </a:pPr>
            <a:r>
              <a:rPr lang="en-US" sz="3450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Work Done</a:t>
            </a:r>
          </a:p>
          <a:p>
            <a:pPr algn="l">
              <a:lnSpc>
                <a:spcPts val="3450"/>
              </a:lnSpc>
            </a:pPr>
            <a:endParaRPr lang="en-US" sz="3450" b="1">
              <a:solidFill>
                <a:srgbClr val="428CE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450"/>
              </a:lnSpc>
            </a:pPr>
            <a:r>
              <a:rPr lang="en-US" sz="3450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Work in Progress</a:t>
            </a:r>
          </a:p>
          <a:p>
            <a:pPr algn="l">
              <a:lnSpc>
                <a:spcPts val="3450"/>
              </a:lnSpc>
            </a:pPr>
            <a:endParaRPr lang="en-US" sz="3450" b="1">
              <a:solidFill>
                <a:srgbClr val="428CE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450"/>
              </a:lnSpc>
              <a:spcBef>
                <a:spcPct val="0"/>
              </a:spcBef>
            </a:pPr>
            <a:r>
              <a:rPr lang="en-US" sz="3450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Next Steps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74103" y="2894511"/>
            <a:ext cx="10139794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4530" y="4002315"/>
            <a:ext cx="11243070" cy="541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LARAVEL APPLICATION FOR:</a:t>
            </a:r>
          </a:p>
          <a:p>
            <a:pPr algn="l">
              <a:lnSpc>
                <a:spcPts val="4271"/>
              </a:lnSpc>
            </a:pPr>
            <a:endParaRPr lang="en-US" sz="4271" b="1">
              <a:solidFill>
                <a:srgbClr val="428CE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922133" lvl="1" indent="-461066" algn="l">
              <a:lnSpc>
                <a:spcPts val="4271"/>
              </a:lnSpc>
              <a:buFont typeface="Arial"/>
              <a:buChar char="•"/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</a:t>
            </a:r>
          </a:p>
          <a:p>
            <a:pPr marL="922133" lvl="1" indent="-461066" algn="l">
              <a:lnSpc>
                <a:spcPts val="4271"/>
              </a:lnSpc>
              <a:buFont typeface="Arial"/>
              <a:buChar char="•"/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ROLES</a:t>
            </a:r>
          </a:p>
          <a:p>
            <a:pPr marL="922133" lvl="1" indent="-461066" algn="l">
              <a:lnSpc>
                <a:spcPts val="4271"/>
              </a:lnSpc>
              <a:buFont typeface="Arial"/>
              <a:buChar char="•"/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LOAN WORKFLOWS</a:t>
            </a:r>
          </a:p>
          <a:p>
            <a:pPr marL="922133" lvl="1" indent="-461066" algn="l">
              <a:lnSpc>
                <a:spcPts val="4271"/>
              </a:lnSpc>
              <a:buFont typeface="Arial"/>
              <a:buChar char="•"/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PRINTABLE DOCUMENTATION</a:t>
            </a:r>
          </a:p>
          <a:p>
            <a:pPr marL="922133" lvl="1" indent="-461066" algn="l">
              <a:lnSpc>
                <a:spcPts val="4271"/>
              </a:lnSpc>
              <a:buFont typeface="Arial"/>
              <a:buChar char="•"/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LOGIC</a:t>
            </a:r>
          </a:p>
          <a:p>
            <a:pPr marL="922133" lvl="1" indent="-461066" algn="l">
              <a:lnSpc>
                <a:spcPts val="4271"/>
              </a:lnSpc>
              <a:buFont typeface="Arial"/>
              <a:buChar char="•"/>
            </a:pPr>
            <a:r>
              <a:rPr lang="en-US" sz="4271" b="1">
                <a:solidFill>
                  <a:srgbClr val="428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REPAYMENT CALCULATIONS</a:t>
            </a:r>
          </a:p>
          <a:p>
            <a:pPr algn="l">
              <a:lnSpc>
                <a:spcPts val="4271"/>
              </a:lnSpc>
            </a:pPr>
            <a:endParaRPr lang="en-US" sz="4271" b="1">
              <a:solidFill>
                <a:srgbClr val="428CE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271"/>
              </a:lnSpc>
              <a:spcBef>
                <a:spcPct val="0"/>
              </a:spcBef>
            </a:pPr>
            <a:endParaRPr lang="en-US" sz="4271" b="1">
              <a:solidFill>
                <a:srgbClr val="428CE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04986" y="3332403"/>
            <a:ext cx="9878028" cy="6390289"/>
          </a:xfrm>
          <a:custGeom>
            <a:avLst/>
            <a:gdLst/>
            <a:ahLst/>
            <a:cxnLst/>
            <a:rect l="l" t="t" r="r" b="b"/>
            <a:pathLst>
              <a:path w="9878028" h="6390289">
                <a:moveTo>
                  <a:pt x="0" y="0"/>
                </a:moveTo>
                <a:lnTo>
                  <a:pt x="9878028" y="0"/>
                </a:lnTo>
                <a:lnTo>
                  <a:pt x="9878028" y="6390289"/>
                </a:lnTo>
                <a:lnTo>
                  <a:pt x="0" y="639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74103" y="2589441"/>
            <a:ext cx="10139794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SIGN‑IN PAGE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30733" y="2392185"/>
            <a:ext cx="9379154" cy="7170780"/>
          </a:xfrm>
          <a:custGeom>
            <a:avLst/>
            <a:gdLst/>
            <a:ahLst/>
            <a:cxnLst/>
            <a:rect l="l" t="t" r="r" b="b"/>
            <a:pathLst>
              <a:path w="9379154" h="7170780">
                <a:moveTo>
                  <a:pt x="0" y="0"/>
                </a:moveTo>
                <a:lnTo>
                  <a:pt x="9379154" y="0"/>
                </a:lnTo>
                <a:lnTo>
                  <a:pt x="9379154" y="7170780"/>
                </a:lnTo>
                <a:lnTo>
                  <a:pt x="0" y="7170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78160" y="1355057"/>
            <a:ext cx="1204764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 dirty="0" smtClean="0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Loan Officer Dashboard</a:t>
            </a:r>
            <a:endParaRPr lang="en-US" sz="9999" spc="-99" dirty="0">
              <a:solidFill>
                <a:srgbClr val="428CE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02451" y="3393767"/>
            <a:ext cx="12283097" cy="4871065"/>
          </a:xfrm>
          <a:custGeom>
            <a:avLst/>
            <a:gdLst/>
            <a:ahLst/>
            <a:cxnLst/>
            <a:rect l="l" t="t" r="r" b="b"/>
            <a:pathLst>
              <a:path w="12283097" h="4871065">
                <a:moveTo>
                  <a:pt x="0" y="0"/>
                </a:moveTo>
                <a:lnTo>
                  <a:pt x="12283098" y="0"/>
                </a:lnTo>
                <a:lnTo>
                  <a:pt x="12283098" y="4871066"/>
                </a:lnTo>
                <a:lnTo>
                  <a:pt x="0" y="4871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4001" y="1773012"/>
            <a:ext cx="151638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 dirty="0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FILTER CUSTOMER BY ZIPCODE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33770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1721" y="2341337"/>
            <a:ext cx="8056722" cy="6441810"/>
          </a:xfrm>
          <a:custGeom>
            <a:avLst/>
            <a:gdLst/>
            <a:ahLst/>
            <a:cxnLst/>
            <a:rect l="l" t="t" r="r" b="b"/>
            <a:pathLst>
              <a:path w="8056722" h="6441810">
                <a:moveTo>
                  <a:pt x="0" y="0"/>
                </a:moveTo>
                <a:lnTo>
                  <a:pt x="8056722" y="0"/>
                </a:lnTo>
                <a:lnTo>
                  <a:pt x="8056722" y="6441809"/>
                </a:lnTo>
                <a:lnTo>
                  <a:pt x="0" y="6441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69" r="-1094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85094" y="2475461"/>
            <a:ext cx="8266997" cy="6173562"/>
          </a:xfrm>
          <a:custGeom>
            <a:avLst/>
            <a:gdLst/>
            <a:ahLst/>
            <a:cxnLst/>
            <a:rect l="l" t="t" r="r" b="b"/>
            <a:pathLst>
              <a:path w="8266997" h="6173562">
                <a:moveTo>
                  <a:pt x="0" y="0"/>
                </a:moveTo>
                <a:lnTo>
                  <a:pt x="8266997" y="0"/>
                </a:lnTo>
                <a:lnTo>
                  <a:pt x="8266997" y="6173562"/>
                </a:lnTo>
                <a:lnTo>
                  <a:pt x="0" y="6173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98" r="-185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09800" y="1449539"/>
            <a:ext cx="1386839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 dirty="0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LOAN OFFICER 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723900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532245"/>
            <a:ext cx="6524371" cy="7683003"/>
          </a:xfrm>
          <a:custGeom>
            <a:avLst/>
            <a:gdLst/>
            <a:ahLst/>
            <a:cxnLst/>
            <a:rect l="l" t="t" r="r" b="b"/>
            <a:pathLst>
              <a:path w="6524371" h="7683003">
                <a:moveTo>
                  <a:pt x="0" y="0"/>
                </a:moveTo>
                <a:lnTo>
                  <a:pt x="6524371" y="0"/>
                </a:lnTo>
                <a:lnTo>
                  <a:pt x="6524371" y="7683003"/>
                </a:lnTo>
                <a:lnTo>
                  <a:pt x="0" y="768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83" b="-128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53071" y="2872540"/>
            <a:ext cx="8501563" cy="6488700"/>
          </a:xfrm>
          <a:custGeom>
            <a:avLst/>
            <a:gdLst/>
            <a:ahLst/>
            <a:cxnLst/>
            <a:rect l="l" t="t" r="r" b="b"/>
            <a:pathLst>
              <a:path w="8501563" h="6488700">
                <a:moveTo>
                  <a:pt x="0" y="0"/>
                </a:moveTo>
                <a:lnTo>
                  <a:pt x="8501563" y="0"/>
                </a:lnTo>
                <a:lnTo>
                  <a:pt x="8501563" y="6488699"/>
                </a:lnTo>
                <a:lnTo>
                  <a:pt x="0" y="6488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63" r="-1613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4600" y="1257300"/>
            <a:ext cx="142494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 dirty="0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LOAN OFFICER 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2" b="-1638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8715" y="433098"/>
            <a:ext cx="17350570" cy="9420804"/>
            <a:chOff x="0" y="0"/>
            <a:chExt cx="4569697" cy="2481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9697" cy="2481199"/>
            </a:xfrm>
            <a:custGeom>
              <a:avLst/>
              <a:gdLst/>
              <a:ahLst/>
              <a:cxnLst/>
              <a:rect l="l" t="t" r="r" b="b"/>
              <a:pathLst>
                <a:path w="4569697" h="2481199">
                  <a:moveTo>
                    <a:pt x="0" y="0"/>
                  </a:moveTo>
                  <a:lnTo>
                    <a:pt x="4569697" y="0"/>
                  </a:lnTo>
                  <a:lnTo>
                    <a:pt x="4569697" y="2481199"/>
                  </a:lnTo>
                  <a:lnTo>
                    <a:pt x="0" y="248119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B2CFF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4569697" cy="24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1520" y="6116890"/>
            <a:ext cx="821316" cy="821316"/>
          </a:xfrm>
          <a:custGeom>
            <a:avLst/>
            <a:gdLst/>
            <a:ahLst/>
            <a:cxnLst/>
            <a:rect l="l" t="t" r="r" b="b"/>
            <a:pathLst>
              <a:path w="821316" h="821316">
                <a:moveTo>
                  <a:pt x="0" y="0"/>
                </a:moveTo>
                <a:lnTo>
                  <a:pt x="821316" y="0"/>
                </a:lnTo>
                <a:lnTo>
                  <a:pt x="821316" y="821315"/>
                </a:lnTo>
                <a:lnTo>
                  <a:pt x="0" y="82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8715" y="2170899"/>
            <a:ext cx="7756071" cy="6498600"/>
          </a:xfrm>
          <a:custGeom>
            <a:avLst/>
            <a:gdLst/>
            <a:ahLst/>
            <a:cxnLst/>
            <a:rect l="l" t="t" r="r" b="b"/>
            <a:pathLst>
              <a:path w="7756071" h="6498600">
                <a:moveTo>
                  <a:pt x="0" y="0"/>
                </a:moveTo>
                <a:lnTo>
                  <a:pt x="7756071" y="0"/>
                </a:lnTo>
                <a:lnTo>
                  <a:pt x="7756071" y="6498599"/>
                </a:lnTo>
                <a:lnTo>
                  <a:pt x="0" y="6498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19" r="-1699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0857" y="2025793"/>
            <a:ext cx="9029700" cy="7232507"/>
          </a:xfrm>
          <a:custGeom>
            <a:avLst/>
            <a:gdLst/>
            <a:ahLst/>
            <a:cxnLst/>
            <a:rect l="l" t="t" r="r" b="b"/>
            <a:pathLst>
              <a:path w="9029700" h="7232507">
                <a:moveTo>
                  <a:pt x="0" y="0"/>
                </a:moveTo>
                <a:lnTo>
                  <a:pt x="9029700" y="0"/>
                </a:lnTo>
                <a:lnTo>
                  <a:pt x="9029700" y="7232507"/>
                </a:lnTo>
                <a:lnTo>
                  <a:pt x="0" y="7232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18" r="-2669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28800" y="1144977"/>
            <a:ext cx="149352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-99" dirty="0">
                <a:solidFill>
                  <a:srgbClr val="428CE2"/>
                </a:solidFill>
                <a:latin typeface="Impact"/>
                <a:ea typeface="Impact"/>
                <a:cs typeface="Impact"/>
                <a:sym typeface="Impact"/>
              </a:rPr>
              <a:t>LOAN OFFICER 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87</Words>
  <Application>Microsoft Office PowerPoint</Application>
  <PresentationFormat>Custom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Impact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Minimalist Geometric Engineering Service Presentation</dc:title>
  <dc:creator>Sobhan</dc:creator>
  <cp:lastModifiedBy>Sobhan</cp:lastModifiedBy>
  <cp:revision>4</cp:revision>
  <dcterms:created xsi:type="dcterms:W3CDTF">2006-08-16T00:00:00Z</dcterms:created>
  <dcterms:modified xsi:type="dcterms:W3CDTF">2025-08-28T14:12:27Z</dcterms:modified>
  <dc:identifier>DAGxU9m9CVQ</dc:identifier>
</cp:coreProperties>
</file>